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1857375"/>
  <p:embeddedFontLst>
    <p:embeddedFont>
      <p:font typeface="IBM Plex Mono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2" roundtripDataSignature="AMtx7mjbPiNXihIr+5XtAEyAOC5PKohN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MonoSemiBold-regular.fntdata"/><Relationship Id="rId47" Type="http://schemas.openxmlformats.org/officeDocument/2006/relationships/slide" Target="slides/slide42.xml"/><Relationship Id="rId49" Type="http://schemas.openxmlformats.org/officeDocument/2006/relationships/font" Target="fonts/IBMPlexMono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boldItalic.fntdata"/><Relationship Id="rId50" Type="http://schemas.openxmlformats.org/officeDocument/2006/relationships/font" Target="fonts/IBMPlexMonoSemiBold-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a7cd5d1ce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aa7cd5d1c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a99a3a71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aa99a3a71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2aa99a3a71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a99a3a71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aa99a3a71a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aa99a3a71a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hyperlink" Target="https://github.com/kevin4proteomics/IBM_DataScience/blob/main/CapStoneProject/jupyter-labs-eda-dataviz.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hyperlink" Target="https://github.com/kevin4proteomics/IBM_DataScience/blob/main/CapStoneProject/jupyter-labs-eda-dataviz.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hyperlink" Target="https://github.com/kevin4proteomics/IBM_DataScience/blob/main/CapStoneProject/jupyter-labs-eda-dataviz.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hyperlink" Target="https://github.com/kevin4proteomics/IBM_DataScience/blob/main/CapStoneProject/jupyter-labs-eda-dataviz.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hyperlink" Target="https://github.com/kevin4proteomics/IBM_DataScience/blob/main/CapStoneProject/jupyter-labs-eda-dataviz.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hyperlink" Target="https://github.com/kevin4proteomics/IBM_DataScience/blob/main/CapStoneProject/jupyter-labs-eda-dataviz.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hyperlink" Target="https://github.com/kevin4proteomics/IBM_DataScience/blob/main/CapStoneProject/jupyter-labs-eda-sql-coursera_sqllite.ipyn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hyperlink" Target="https://github.com/kevin4proteomics/IBM_DataScience/blob/main/CapStoneProject/jupyter-labs-eda-sql-coursera_sqllite.ipynb" TargetMode="External"/><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27.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jupyter-labs-eda-sql-coursera_sqllite.ipynb" TargetMode="External"/><Relationship Id="rId5" Type="http://schemas.openxmlformats.org/officeDocument/2006/relationships/image" Target="../media/image36.png"/><Relationship Id="rId6"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lab_jupyter_launch_site_location.ipynb" TargetMode="External"/><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hyperlink" Target="https://github.com/kevin4proteomics/IBM_DataScience/blob/main/CapStoneProject/lab_jupyter_launch_site_location.ipyn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hyperlink" Target="https://github.com/kevin4proteomics/IBM_DataScience/blob/main/CapStoneProject/Capstone_plotly.p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hyperlink" Target="https://github.com/kevin4proteomics/IBM_DataScience/blob/main/CapStoneProject/Capstone_plotly.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github.com/kevin4proteomics/IBM_DataScience/blob/main/CapStoneProject/Capstone_plotly.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hyperlink" Target="https://github.com/kevin4proteomics/IBM_DataScience/blob/main/CapStoneProject/SpaceX_Machine_Learning_Prediction_Part_5.jupyterlite.ipynb" TargetMode="External"/><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8.png"/><Relationship Id="rId5" Type="http://schemas.openxmlformats.org/officeDocument/2006/relationships/hyperlink" Target="https://github.com/kevin4proteomics/IBM_DataScience/blob/main/CapStoneProject/SpaceX_Machine_Learning_Prediction_Part_5.jupyterlite.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hyperlink" Target="https://github.com/kevin4proteomics/IBM_DataScience/blob/main/CapStoneProject/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kevin4proteomics/IBM_DataScience/blob/main/CapStoneProject/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a:t>
            </a:r>
            <a:r>
              <a:rPr lang="en-US" sz="1800">
                <a:solidFill>
                  <a:schemeClr val="lt2"/>
                </a:solidFill>
              </a:rPr>
              <a:t>Kevin Yang</a:t>
            </a:r>
            <a:r>
              <a:rPr b="0" i="0" lang="en-US" sz="1800" u="none" cap="none" strike="noStrike">
                <a:solidFill>
                  <a:schemeClr val="lt2"/>
                </a:solidFill>
                <a:latin typeface="Arial"/>
                <a:ea typeface="Arial"/>
                <a:cs typeface="Arial"/>
                <a:sym typeface="Arial"/>
              </a:rPr>
              <a:t>&gt;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a:t>
            </a:r>
            <a:r>
              <a:rPr lang="en-US" sz="1800">
                <a:solidFill>
                  <a:schemeClr val="lt2"/>
                </a:solidFill>
              </a:rPr>
              <a:t>Dec 27th 2023</a:t>
            </a:r>
            <a:r>
              <a:rPr lang="en-US" sz="1800">
                <a:solidFill>
                  <a:schemeClr val="lt2"/>
                </a:solidFill>
                <a:latin typeface="Arial"/>
                <a:ea typeface="Arial"/>
                <a:cs typeface="Arial"/>
                <a:sym typeface="Arial"/>
              </a:rPr>
              <a:t>&gt;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g2aa7cd5d1ce_0_8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g2aa7cd5d1ce_0_81"/>
          <p:cNvSpPr txBox="1"/>
          <p:nvPr>
            <p:ph idx="1" type="body"/>
          </p:nvPr>
        </p:nvSpPr>
        <p:spPr>
          <a:xfrm>
            <a:off x="1143925" y="1792300"/>
            <a:ext cx="63888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Scrape the table from the Wikipedia article</a:t>
            </a:r>
            <a:endParaRPr/>
          </a:p>
        </p:txBody>
      </p:sp>
      <p:sp>
        <p:nvSpPr>
          <p:cNvPr id="172" name="Google Shape;172;g2aa7cd5d1ce_0_8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173" name="Google Shape;173;g2aa7cd5d1ce_0_81"/>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Scraping (continued)</a:t>
            </a:r>
            <a:endParaRPr sz="4000">
              <a:solidFill>
                <a:srgbClr val="0B49CB"/>
              </a:solidFill>
              <a:latin typeface="IBM Plex Mono SemiBold"/>
              <a:ea typeface="IBM Plex Mono SemiBold"/>
              <a:cs typeface="IBM Plex Mono SemiBold"/>
              <a:sym typeface="IBM Plex Mono SemiBold"/>
            </a:endParaRPr>
          </a:p>
        </p:txBody>
      </p:sp>
      <p:sp>
        <p:nvSpPr>
          <p:cNvPr id="174" name="Google Shape;174;g2aa7cd5d1ce_0_81"/>
          <p:cNvSpPr txBox="1"/>
          <p:nvPr>
            <p:ph idx="2" type="body"/>
          </p:nvPr>
        </p:nvSpPr>
        <p:spPr>
          <a:xfrm>
            <a:off x="1143925" y="4093250"/>
            <a:ext cx="81240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Trim the collected tables to preserve only those that contains the actual launch records.</a:t>
            </a:r>
            <a:endParaRPr/>
          </a:p>
        </p:txBody>
      </p:sp>
      <p:pic>
        <p:nvPicPr>
          <p:cNvPr id="175" name="Google Shape;175;g2aa7cd5d1ce_0_81"/>
          <p:cNvPicPr preferRelativeResize="0"/>
          <p:nvPr/>
        </p:nvPicPr>
        <p:blipFill>
          <a:blip r:embed="rId4">
            <a:alphaModFix/>
          </a:blip>
          <a:stretch>
            <a:fillRect/>
          </a:stretch>
        </p:blipFill>
        <p:spPr>
          <a:xfrm>
            <a:off x="1143925" y="2300901"/>
            <a:ext cx="8332340" cy="1353850"/>
          </a:xfrm>
          <a:prstGeom prst="rect">
            <a:avLst/>
          </a:prstGeom>
          <a:noFill/>
          <a:ln>
            <a:noFill/>
          </a:ln>
        </p:spPr>
      </p:pic>
      <p:pic>
        <p:nvPicPr>
          <p:cNvPr id="176" name="Google Shape;176;g2aa7cd5d1ce_0_81"/>
          <p:cNvPicPr preferRelativeResize="0"/>
          <p:nvPr/>
        </p:nvPicPr>
        <p:blipFill>
          <a:blip r:embed="rId5">
            <a:alphaModFix/>
          </a:blip>
          <a:stretch>
            <a:fillRect/>
          </a:stretch>
        </p:blipFill>
        <p:spPr>
          <a:xfrm>
            <a:off x="1143925" y="5012477"/>
            <a:ext cx="8440749" cy="127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188" name="Google Shape;188;p18"/>
          <p:cNvPicPr preferRelativeResize="0"/>
          <p:nvPr/>
        </p:nvPicPr>
        <p:blipFill>
          <a:blip r:embed="rId4">
            <a:alphaModFix/>
          </a:blip>
          <a:stretch>
            <a:fillRect/>
          </a:stretch>
        </p:blipFill>
        <p:spPr>
          <a:xfrm>
            <a:off x="770011" y="1663999"/>
            <a:ext cx="7089988" cy="4418093"/>
          </a:xfrm>
          <a:prstGeom prst="rect">
            <a:avLst/>
          </a:prstGeom>
          <a:noFill/>
          <a:ln>
            <a:noFill/>
          </a:ln>
        </p:spPr>
      </p:pic>
      <p:sp>
        <p:nvSpPr>
          <p:cNvPr id="189" name="Google Shape;189;p18"/>
          <p:cNvSpPr txBox="1"/>
          <p:nvPr/>
        </p:nvSpPr>
        <p:spPr>
          <a:xfrm>
            <a:off x="8075550" y="302405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Both </a:t>
            </a:r>
            <a:r>
              <a:rPr i="1" lang="en-US" sz="1600">
                <a:solidFill>
                  <a:schemeClr val="dk2"/>
                </a:solidFill>
              </a:rPr>
              <a:t>CCAFS SLC 40</a:t>
            </a:r>
            <a:r>
              <a:rPr lang="en-US" sz="1600">
                <a:solidFill>
                  <a:schemeClr val="dk2"/>
                </a:solidFill>
              </a:rPr>
              <a:t> and </a:t>
            </a:r>
            <a:r>
              <a:rPr i="1" lang="en-US" sz="1600">
                <a:solidFill>
                  <a:schemeClr val="dk2"/>
                </a:solidFill>
              </a:rPr>
              <a:t>VAFB SLC 4E</a:t>
            </a:r>
            <a:r>
              <a:rPr lang="en-US" sz="1600">
                <a:solidFill>
                  <a:schemeClr val="dk2"/>
                </a:solidFill>
              </a:rPr>
              <a:t> launch sites have </a:t>
            </a:r>
            <a:r>
              <a:rPr lang="en-US" sz="1600">
                <a:solidFill>
                  <a:schemeClr val="dk2"/>
                </a:solidFill>
              </a:rPr>
              <a:t>higher</a:t>
            </a:r>
            <a:r>
              <a:rPr lang="en-US" sz="1600">
                <a:solidFill>
                  <a:schemeClr val="dk2"/>
                </a:solidFill>
              </a:rPr>
              <a:t> success rates upon increasing the </a:t>
            </a:r>
            <a:r>
              <a:rPr lang="en-US" sz="1600">
                <a:solidFill>
                  <a:schemeClr val="dk2"/>
                </a:solidFill>
              </a:rPr>
              <a:t>flight</a:t>
            </a:r>
            <a:r>
              <a:rPr lang="en-US" sz="1600">
                <a:solidFill>
                  <a:schemeClr val="dk2"/>
                </a:solidFill>
              </a:rPr>
              <a:t> number</a:t>
            </a:r>
            <a:endParaRPr sz="1600">
              <a:solidFill>
                <a:schemeClr val="dk2"/>
              </a:solidFill>
            </a:endParaRPr>
          </a:p>
        </p:txBody>
      </p:sp>
      <p:sp>
        <p:nvSpPr>
          <p:cNvPr id="190" name="Google Shape;190;p18"/>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197" name="Google Shape;197;p19"/>
          <p:cNvPicPr preferRelativeResize="0"/>
          <p:nvPr/>
        </p:nvPicPr>
        <p:blipFill>
          <a:blip r:embed="rId4">
            <a:alphaModFix/>
          </a:blip>
          <a:stretch>
            <a:fillRect/>
          </a:stretch>
        </p:blipFill>
        <p:spPr>
          <a:xfrm>
            <a:off x="769999" y="1529974"/>
            <a:ext cx="7184952" cy="4564301"/>
          </a:xfrm>
          <a:prstGeom prst="rect">
            <a:avLst/>
          </a:prstGeom>
          <a:noFill/>
          <a:ln>
            <a:noFill/>
          </a:ln>
        </p:spPr>
      </p:pic>
      <p:sp>
        <p:nvSpPr>
          <p:cNvPr id="198" name="Google Shape;198;p19"/>
          <p:cNvSpPr txBox="1"/>
          <p:nvPr/>
        </p:nvSpPr>
        <p:spPr>
          <a:xfrm>
            <a:off x="8075550" y="302405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chemeClr val="dk2"/>
                </a:solidFill>
              </a:rPr>
              <a:t>VAFB SLC 4E</a:t>
            </a:r>
            <a:r>
              <a:rPr lang="en-US" sz="1600">
                <a:solidFill>
                  <a:schemeClr val="dk2"/>
                </a:solidFill>
              </a:rPr>
              <a:t> launch site has no rockets launched for heavy payload mass (&gt; 10,000 Kg)</a:t>
            </a:r>
            <a:endParaRPr sz="1600">
              <a:solidFill>
                <a:schemeClr val="dk2"/>
              </a:solidFill>
            </a:endParaRPr>
          </a:p>
        </p:txBody>
      </p:sp>
      <p:sp>
        <p:nvSpPr>
          <p:cNvPr id="199" name="Google Shape;199;p19"/>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06" name="Google Shape;206;p20"/>
          <p:cNvPicPr preferRelativeResize="0"/>
          <p:nvPr/>
        </p:nvPicPr>
        <p:blipFill>
          <a:blip r:embed="rId4">
            <a:alphaModFix/>
          </a:blip>
          <a:stretch>
            <a:fillRect/>
          </a:stretch>
        </p:blipFill>
        <p:spPr>
          <a:xfrm>
            <a:off x="770000" y="1460950"/>
            <a:ext cx="6836200" cy="4762175"/>
          </a:xfrm>
          <a:prstGeom prst="rect">
            <a:avLst/>
          </a:prstGeom>
          <a:noFill/>
          <a:ln>
            <a:noFill/>
          </a:ln>
        </p:spPr>
      </p:pic>
      <p:sp>
        <p:nvSpPr>
          <p:cNvPr id="207" name="Google Shape;207;p20"/>
          <p:cNvSpPr txBox="1"/>
          <p:nvPr/>
        </p:nvSpPr>
        <p:spPr>
          <a:xfrm>
            <a:off x="8075550" y="302405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Orbit ES-L1, SSO, HEO, and GEO have higher success rate.</a:t>
            </a:r>
            <a:endParaRPr sz="1600">
              <a:solidFill>
                <a:schemeClr val="dk2"/>
              </a:solidFill>
            </a:endParaRPr>
          </a:p>
        </p:txBody>
      </p:sp>
      <p:sp>
        <p:nvSpPr>
          <p:cNvPr id="208" name="Google Shape;208;p20"/>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15" name="Google Shape;215;p21"/>
          <p:cNvPicPr preferRelativeResize="0"/>
          <p:nvPr/>
        </p:nvPicPr>
        <p:blipFill>
          <a:blip r:embed="rId4">
            <a:alphaModFix/>
          </a:blip>
          <a:stretch>
            <a:fillRect/>
          </a:stretch>
        </p:blipFill>
        <p:spPr>
          <a:xfrm>
            <a:off x="770000" y="1625825"/>
            <a:ext cx="6446075" cy="4638025"/>
          </a:xfrm>
          <a:prstGeom prst="rect">
            <a:avLst/>
          </a:prstGeom>
          <a:noFill/>
          <a:ln>
            <a:noFill/>
          </a:ln>
        </p:spPr>
      </p:pic>
      <p:sp>
        <p:nvSpPr>
          <p:cNvPr id="216" name="Google Shape;216;p21"/>
          <p:cNvSpPr txBox="1"/>
          <p:nvPr/>
        </p:nvSpPr>
        <p:spPr>
          <a:xfrm>
            <a:off x="8075550" y="302405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LEO orbit success rate is related to the number of flight.</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US" sz="1600">
                <a:solidFill>
                  <a:schemeClr val="dk2"/>
                </a:solidFill>
              </a:rPr>
              <a:t>No </a:t>
            </a:r>
            <a:r>
              <a:rPr lang="en-US" sz="1600">
                <a:solidFill>
                  <a:schemeClr val="dk2"/>
                </a:solidFill>
              </a:rPr>
              <a:t>relationship</a:t>
            </a:r>
            <a:r>
              <a:rPr lang="en-US" sz="1600">
                <a:solidFill>
                  <a:schemeClr val="dk2"/>
                </a:solidFill>
              </a:rPr>
              <a:t> between flight number and success rate in GTO orbit.</a:t>
            </a:r>
            <a:endParaRPr sz="1600">
              <a:solidFill>
                <a:schemeClr val="dk2"/>
              </a:solidFill>
            </a:endParaRPr>
          </a:p>
        </p:txBody>
      </p:sp>
      <p:sp>
        <p:nvSpPr>
          <p:cNvPr id="217" name="Google Shape;217;p21"/>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24" name="Google Shape;224;p22"/>
          <p:cNvPicPr preferRelativeResize="0"/>
          <p:nvPr/>
        </p:nvPicPr>
        <p:blipFill>
          <a:blip r:embed="rId4">
            <a:alphaModFix/>
          </a:blip>
          <a:stretch>
            <a:fillRect/>
          </a:stretch>
        </p:blipFill>
        <p:spPr>
          <a:xfrm>
            <a:off x="770000" y="1579725"/>
            <a:ext cx="6459876" cy="4445849"/>
          </a:xfrm>
          <a:prstGeom prst="rect">
            <a:avLst/>
          </a:prstGeom>
          <a:noFill/>
          <a:ln>
            <a:noFill/>
          </a:ln>
        </p:spPr>
      </p:pic>
      <p:sp>
        <p:nvSpPr>
          <p:cNvPr id="225" name="Google Shape;225;p22"/>
          <p:cNvSpPr txBox="1"/>
          <p:nvPr/>
        </p:nvSpPr>
        <p:spPr>
          <a:xfrm>
            <a:off x="8034150" y="258000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More successful landing with higher payload mass for orbit Polar (PO), LEO and ISS orbit.</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US" sz="1600">
                <a:solidFill>
                  <a:schemeClr val="dk2"/>
                </a:solidFill>
              </a:rPr>
              <a:t>No relationship between payload mass and success rate for orbit GTO</a:t>
            </a:r>
            <a:r>
              <a:rPr lang="en-US" sz="1600">
                <a:solidFill>
                  <a:schemeClr val="dk2"/>
                </a:solidFill>
              </a:rPr>
              <a:t>.</a:t>
            </a:r>
            <a:endParaRPr sz="1600">
              <a:solidFill>
                <a:schemeClr val="dk2"/>
              </a:solidFill>
            </a:endParaRPr>
          </a:p>
        </p:txBody>
      </p:sp>
      <p:sp>
        <p:nvSpPr>
          <p:cNvPr id="226" name="Google Shape;226;p22"/>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33" name="Google Shape;233;p23"/>
          <p:cNvPicPr preferRelativeResize="0"/>
          <p:nvPr/>
        </p:nvPicPr>
        <p:blipFill>
          <a:blip r:embed="rId4">
            <a:alphaModFix/>
          </a:blip>
          <a:stretch>
            <a:fillRect/>
          </a:stretch>
        </p:blipFill>
        <p:spPr>
          <a:xfrm>
            <a:off x="770000" y="1655875"/>
            <a:ext cx="6459876" cy="4649401"/>
          </a:xfrm>
          <a:prstGeom prst="rect">
            <a:avLst/>
          </a:prstGeom>
          <a:noFill/>
          <a:ln>
            <a:noFill/>
          </a:ln>
        </p:spPr>
      </p:pic>
      <p:sp>
        <p:nvSpPr>
          <p:cNvPr id="234" name="Google Shape;234;p23"/>
          <p:cNvSpPr txBox="1"/>
          <p:nvPr/>
        </p:nvSpPr>
        <p:spPr>
          <a:xfrm>
            <a:off x="8034150" y="2580000"/>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Success rate sharply increased since 2013 and reached </a:t>
            </a:r>
            <a:r>
              <a:rPr lang="en-US" sz="1600">
                <a:solidFill>
                  <a:schemeClr val="dk2"/>
                </a:solidFill>
              </a:rPr>
              <a:t>plateau in 2017.</a:t>
            </a:r>
            <a:endParaRPr sz="1600">
              <a:solidFill>
                <a:schemeClr val="dk2"/>
              </a:solidFill>
            </a:endParaRPr>
          </a:p>
        </p:txBody>
      </p:sp>
      <p:sp>
        <p:nvSpPr>
          <p:cNvPr id="235" name="Google Shape;235;p23"/>
          <p:cNvSpPr txBox="1"/>
          <p:nvPr/>
        </p:nvSpPr>
        <p:spPr>
          <a:xfrm>
            <a:off x="8213600" y="5099313"/>
            <a:ext cx="24231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242" name="Google Shape;242;p24"/>
          <p:cNvSpPr txBox="1"/>
          <p:nvPr>
            <p:ph idx="1" type="body"/>
          </p:nvPr>
        </p:nvSpPr>
        <p:spPr>
          <a:xfrm>
            <a:off x="852625" y="1489825"/>
            <a:ext cx="97455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Explore the unique launch sites in the space mission</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243" name="Google Shape;243;p24"/>
          <p:cNvPicPr preferRelativeResize="0"/>
          <p:nvPr/>
        </p:nvPicPr>
        <p:blipFill>
          <a:blip r:embed="rId4">
            <a:alphaModFix/>
          </a:blip>
          <a:stretch>
            <a:fillRect/>
          </a:stretch>
        </p:blipFill>
        <p:spPr>
          <a:xfrm>
            <a:off x="964900" y="1981675"/>
            <a:ext cx="6422514" cy="4197624"/>
          </a:xfrm>
          <a:prstGeom prst="rect">
            <a:avLst/>
          </a:prstGeom>
          <a:noFill/>
          <a:ln>
            <a:noFill/>
          </a:ln>
        </p:spPr>
      </p:pic>
      <p:sp>
        <p:nvSpPr>
          <p:cNvPr id="244" name="Google Shape;244;p24"/>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
        <p:nvSpPr>
          <p:cNvPr id="245" name="Google Shape;245;p24"/>
          <p:cNvSpPr txBox="1"/>
          <p:nvPr/>
        </p:nvSpPr>
        <p:spPr>
          <a:xfrm>
            <a:off x="8006550" y="2800875"/>
            <a:ext cx="29754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Four distincted launch sites </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252" name="Google Shape;252;p25"/>
          <p:cNvSpPr txBox="1"/>
          <p:nvPr>
            <p:ph idx="1" type="body"/>
          </p:nvPr>
        </p:nvSpPr>
        <p:spPr>
          <a:xfrm>
            <a:off x="852625" y="1489825"/>
            <a:ext cx="97455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Explore the launch sites begin with the string “CCA” and display the top 5</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3" name="Google Shape;253;p25"/>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254" name="Google Shape;254;p25"/>
          <p:cNvPicPr preferRelativeResize="0"/>
          <p:nvPr/>
        </p:nvPicPr>
        <p:blipFill>
          <a:blip r:embed="rId5">
            <a:alphaModFix/>
          </a:blip>
          <a:stretch>
            <a:fillRect/>
          </a:stretch>
        </p:blipFill>
        <p:spPr>
          <a:xfrm>
            <a:off x="909800" y="2094825"/>
            <a:ext cx="8104452" cy="426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261" name="Google Shape;261;p26"/>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Display the total payload mass carried by boosters launched by NASA (CRS)</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2" name="Google Shape;262;p26"/>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263" name="Google Shape;263;p26"/>
          <p:cNvPicPr preferRelativeResize="0"/>
          <p:nvPr/>
        </p:nvPicPr>
        <p:blipFill>
          <a:blip r:embed="rId5">
            <a:alphaModFix/>
          </a:blip>
          <a:stretch>
            <a:fillRect/>
          </a:stretch>
        </p:blipFill>
        <p:spPr>
          <a:xfrm>
            <a:off x="852625" y="2264849"/>
            <a:ext cx="9817876" cy="2440125"/>
          </a:xfrm>
          <a:prstGeom prst="rect">
            <a:avLst/>
          </a:prstGeom>
          <a:noFill/>
          <a:ln>
            <a:noFill/>
          </a:ln>
        </p:spPr>
      </p:pic>
      <p:sp>
        <p:nvSpPr>
          <p:cNvPr id="264" name="Google Shape;264;p26"/>
          <p:cNvSpPr txBox="1"/>
          <p:nvPr/>
        </p:nvSpPr>
        <p:spPr>
          <a:xfrm>
            <a:off x="852625" y="4931000"/>
            <a:ext cx="57459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Total payload mass is 45,596 Kg</a:t>
            </a:r>
            <a:r>
              <a:rPr lang="en-US" sz="1600">
                <a:solidFill>
                  <a:schemeClr val="dk2"/>
                </a:solidFill>
              </a:rPr>
              <a:t> </a:t>
            </a:r>
            <a:endParaRPr sz="16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271" name="Google Shape;271;p27"/>
          <p:cNvSpPr txBox="1"/>
          <p:nvPr>
            <p:ph idx="1" type="body"/>
          </p:nvPr>
        </p:nvSpPr>
        <p:spPr>
          <a:xfrm>
            <a:off x="809050" y="167917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Average payload mass carried by booster version F9 v1.1</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72" name="Google Shape;272;p27"/>
          <p:cNvSpPr txBox="1"/>
          <p:nvPr/>
        </p:nvSpPr>
        <p:spPr>
          <a:xfrm>
            <a:off x="8215600" y="4930325"/>
            <a:ext cx="30219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273" name="Google Shape;273;p27"/>
          <p:cNvPicPr preferRelativeResize="0"/>
          <p:nvPr/>
        </p:nvPicPr>
        <p:blipFill>
          <a:blip r:embed="rId5">
            <a:alphaModFix/>
          </a:blip>
          <a:stretch>
            <a:fillRect/>
          </a:stretch>
        </p:blipFill>
        <p:spPr>
          <a:xfrm>
            <a:off x="730938" y="2561611"/>
            <a:ext cx="10506575" cy="2368713"/>
          </a:xfrm>
          <a:prstGeom prst="rect">
            <a:avLst/>
          </a:prstGeom>
          <a:noFill/>
          <a:ln>
            <a:noFill/>
          </a:ln>
        </p:spPr>
      </p:pic>
      <p:sp>
        <p:nvSpPr>
          <p:cNvPr id="274" name="Google Shape;274;p27"/>
          <p:cNvSpPr txBox="1"/>
          <p:nvPr/>
        </p:nvSpPr>
        <p:spPr>
          <a:xfrm>
            <a:off x="852625" y="4931000"/>
            <a:ext cx="57459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Averaged</a:t>
            </a:r>
            <a:r>
              <a:rPr lang="en-US" sz="1600">
                <a:solidFill>
                  <a:schemeClr val="dk2"/>
                </a:solidFill>
              </a:rPr>
              <a:t> payload mass is 2,928 Kg </a:t>
            </a:r>
            <a:endParaRPr sz="1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281" name="Google Shape;281;p28"/>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When was the first successful landing outcome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82" name="Google Shape;282;p28"/>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283" name="Google Shape;283;p28"/>
          <p:cNvPicPr preferRelativeResize="0"/>
          <p:nvPr/>
        </p:nvPicPr>
        <p:blipFill>
          <a:blip r:embed="rId5">
            <a:alphaModFix/>
          </a:blip>
          <a:stretch>
            <a:fillRect/>
          </a:stretch>
        </p:blipFill>
        <p:spPr>
          <a:xfrm>
            <a:off x="921650" y="2191225"/>
            <a:ext cx="9545841" cy="3040875"/>
          </a:xfrm>
          <a:prstGeom prst="rect">
            <a:avLst/>
          </a:prstGeom>
          <a:noFill/>
          <a:ln>
            <a:noFill/>
          </a:ln>
        </p:spPr>
      </p:pic>
      <p:sp>
        <p:nvSpPr>
          <p:cNvPr id="284" name="Google Shape;284;p28"/>
          <p:cNvSpPr txBox="1"/>
          <p:nvPr/>
        </p:nvSpPr>
        <p:spPr>
          <a:xfrm>
            <a:off x="921650" y="5384500"/>
            <a:ext cx="57459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First successful landing is on 2018-07-22</a:t>
            </a:r>
            <a:endParaRPr sz="16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1" name="Google Shape;291;p29"/>
          <p:cNvPicPr preferRelativeResize="0"/>
          <p:nvPr/>
        </p:nvPicPr>
        <p:blipFill>
          <a:blip r:embed="rId4">
            <a:alphaModFix/>
          </a:blip>
          <a:stretch>
            <a:fillRect/>
          </a:stretch>
        </p:blipFill>
        <p:spPr>
          <a:xfrm>
            <a:off x="987900" y="5067616"/>
            <a:ext cx="9271574" cy="1521409"/>
          </a:xfrm>
          <a:prstGeom prst="rect">
            <a:avLst/>
          </a:prstGeom>
          <a:noFill/>
          <a:ln>
            <a:noFill/>
          </a:ln>
        </p:spPr>
      </p:pic>
      <p:sp>
        <p:nvSpPr>
          <p:cNvPr id="292" name="Google Shape;292;p29"/>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Boosters which have success in drone ship and have payload mass between 4000-6000 kg</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93" name="Google Shape;293;p29"/>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pic>
        <p:nvPicPr>
          <p:cNvPr id="294" name="Google Shape;294;p29"/>
          <p:cNvPicPr preferRelativeResize="0"/>
          <p:nvPr/>
        </p:nvPicPr>
        <p:blipFill>
          <a:blip r:embed="rId6">
            <a:alphaModFix/>
          </a:blip>
          <a:stretch>
            <a:fillRect/>
          </a:stretch>
        </p:blipFill>
        <p:spPr>
          <a:xfrm>
            <a:off x="987900" y="2324413"/>
            <a:ext cx="10380323" cy="265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01" name="Google Shape;301;p30"/>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Total number of successful and failure mission outcomes</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02" name="Google Shape;302;p30"/>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303" name="Google Shape;303;p30"/>
          <p:cNvPicPr preferRelativeResize="0"/>
          <p:nvPr/>
        </p:nvPicPr>
        <p:blipFill>
          <a:blip r:embed="rId5">
            <a:alphaModFix/>
          </a:blip>
          <a:stretch>
            <a:fillRect/>
          </a:stretch>
        </p:blipFill>
        <p:spPr>
          <a:xfrm>
            <a:off x="852625" y="2191225"/>
            <a:ext cx="8390593" cy="36819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10" name="Google Shape;310;p31"/>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Boosters that have carried the maximum payload mass</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11" name="Google Shape;311;p31"/>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312" name="Google Shape;312;p31"/>
          <p:cNvPicPr preferRelativeResize="0"/>
          <p:nvPr/>
        </p:nvPicPr>
        <p:blipFill>
          <a:blip r:embed="rId5">
            <a:alphaModFix/>
          </a:blip>
          <a:stretch>
            <a:fillRect/>
          </a:stretch>
        </p:blipFill>
        <p:spPr>
          <a:xfrm>
            <a:off x="852625" y="2148114"/>
            <a:ext cx="10107074" cy="2341712"/>
          </a:xfrm>
          <a:prstGeom prst="rect">
            <a:avLst/>
          </a:prstGeom>
          <a:noFill/>
          <a:ln>
            <a:noFill/>
          </a:ln>
        </p:spPr>
      </p:pic>
      <p:pic>
        <p:nvPicPr>
          <p:cNvPr id="313" name="Google Shape;313;p31"/>
          <p:cNvPicPr preferRelativeResize="0"/>
          <p:nvPr/>
        </p:nvPicPr>
        <p:blipFill>
          <a:blip r:embed="rId6">
            <a:alphaModFix/>
          </a:blip>
          <a:stretch>
            <a:fillRect/>
          </a:stretch>
        </p:blipFill>
        <p:spPr>
          <a:xfrm>
            <a:off x="852625" y="4669589"/>
            <a:ext cx="8409972" cy="19788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20" name="Google Shape;320;p3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2"/>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Records of launches for the months in 2015</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22" name="Google Shape;322;p32"/>
          <p:cNvSpPr txBox="1"/>
          <p:nvPr/>
        </p:nvSpPr>
        <p:spPr>
          <a:xfrm>
            <a:off x="10259475" y="5384500"/>
            <a:ext cx="17766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p:txBody>
      </p:sp>
      <p:pic>
        <p:nvPicPr>
          <p:cNvPr id="323" name="Google Shape;323;p32"/>
          <p:cNvPicPr preferRelativeResize="0"/>
          <p:nvPr/>
        </p:nvPicPr>
        <p:blipFill>
          <a:blip r:embed="rId5">
            <a:alphaModFix/>
          </a:blip>
          <a:stretch>
            <a:fillRect/>
          </a:stretch>
        </p:blipFill>
        <p:spPr>
          <a:xfrm>
            <a:off x="852625" y="1881250"/>
            <a:ext cx="9321176" cy="3503249"/>
          </a:xfrm>
          <a:prstGeom prst="rect">
            <a:avLst/>
          </a:prstGeom>
          <a:noFill/>
          <a:ln>
            <a:noFill/>
          </a:ln>
        </p:spPr>
      </p:pic>
      <p:pic>
        <p:nvPicPr>
          <p:cNvPr id="324" name="Google Shape;324;p32"/>
          <p:cNvPicPr preferRelativeResize="0"/>
          <p:nvPr/>
        </p:nvPicPr>
        <p:blipFill>
          <a:blip r:embed="rId6">
            <a:alphaModFix/>
          </a:blip>
          <a:stretch>
            <a:fillRect/>
          </a:stretch>
        </p:blipFill>
        <p:spPr>
          <a:xfrm>
            <a:off x="852625" y="5537450"/>
            <a:ext cx="8562376" cy="1239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31" name="Google Shape;331;p33"/>
          <p:cNvSpPr txBox="1"/>
          <p:nvPr>
            <p:ph idx="1" type="body"/>
          </p:nvPr>
        </p:nvSpPr>
        <p:spPr>
          <a:xfrm>
            <a:off x="852625" y="1489825"/>
            <a:ext cx="105156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Landing outcomes between 2010-06-04 to 2017-03-20</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332" name="Google Shape;332;p33"/>
          <p:cNvPicPr preferRelativeResize="0"/>
          <p:nvPr/>
        </p:nvPicPr>
        <p:blipFill>
          <a:blip r:embed="rId4">
            <a:alphaModFix/>
          </a:blip>
          <a:stretch>
            <a:fillRect/>
          </a:stretch>
        </p:blipFill>
        <p:spPr>
          <a:xfrm>
            <a:off x="852625" y="2038825"/>
            <a:ext cx="7333349" cy="4308649"/>
          </a:xfrm>
          <a:prstGeom prst="rect">
            <a:avLst/>
          </a:prstGeom>
          <a:noFill/>
          <a:ln>
            <a:noFill/>
          </a:ln>
        </p:spPr>
      </p:pic>
      <p:pic>
        <p:nvPicPr>
          <p:cNvPr id="333" name="Google Shape;333;p33"/>
          <p:cNvPicPr preferRelativeResize="0"/>
          <p:nvPr/>
        </p:nvPicPr>
        <p:blipFill>
          <a:blip r:embed="rId5">
            <a:alphaModFix/>
          </a:blip>
          <a:stretch>
            <a:fillRect/>
          </a:stretch>
        </p:blipFill>
        <p:spPr>
          <a:xfrm>
            <a:off x="8430275" y="2581575"/>
            <a:ext cx="3605800" cy="195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in the US</a:t>
            </a:r>
            <a:endParaRPr/>
          </a:p>
        </p:txBody>
      </p:sp>
      <p:sp>
        <p:nvSpPr>
          <p:cNvPr id="345" name="Google Shape;345;p35"/>
          <p:cNvSpPr txBox="1"/>
          <p:nvPr/>
        </p:nvSpPr>
        <p:spPr>
          <a:xfrm>
            <a:off x="8917600" y="5093800"/>
            <a:ext cx="14220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a:p>
            <a:pPr indent="0" lvl="0" marL="0" rtl="0" algn="l">
              <a:spcBef>
                <a:spcPts val="0"/>
              </a:spcBef>
              <a:spcAft>
                <a:spcPts val="0"/>
              </a:spcAft>
              <a:buNone/>
            </a:pPr>
            <a:r>
              <a:t/>
            </a:r>
            <a:endParaRPr/>
          </a:p>
        </p:txBody>
      </p:sp>
      <p:sp>
        <p:nvSpPr>
          <p:cNvPr id="346" name="Google Shape;346;p35"/>
          <p:cNvSpPr txBox="1"/>
          <p:nvPr/>
        </p:nvSpPr>
        <p:spPr>
          <a:xfrm>
            <a:off x="8800875" y="2702238"/>
            <a:ext cx="2571000" cy="17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Total payload mass is 45,596 Kg </a:t>
            </a:r>
            <a:endParaRPr sz="1600">
              <a:solidFill>
                <a:schemeClr val="dk2"/>
              </a:solidFill>
            </a:endParaRPr>
          </a:p>
        </p:txBody>
      </p:sp>
      <p:pic>
        <p:nvPicPr>
          <p:cNvPr id="347" name="Google Shape;347;p35"/>
          <p:cNvPicPr preferRelativeResize="0"/>
          <p:nvPr/>
        </p:nvPicPr>
        <p:blipFill>
          <a:blip r:embed="rId5">
            <a:alphaModFix/>
          </a:blip>
          <a:stretch>
            <a:fillRect/>
          </a:stretch>
        </p:blipFill>
        <p:spPr>
          <a:xfrm>
            <a:off x="770000" y="1716675"/>
            <a:ext cx="6404675" cy="471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2684975"/>
            <a:ext cx="10326600" cy="3340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Data was collected from Space X API followed by data wrangling. The was subsequently explored through SQL and visualization. The processed data was used for folium-based visualization on map and also for creating an interactive dashboard. To further help predict successful rate, the features, which includes flight number, payload mass etc were used to train machine learning model for future decision making. The accuracy of the model was further validated by confusion matrix and accuracy scores.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Successful/failed launches for each site</a:t>
            </a:r>
            <a:endParaRPr/>
          </a:p>
        </p:txBody>
      </p:sp>
      <p:pic>
        <p:nvPicPr>
          <p:cNvPr id="354" name="Google Shape;354;p36"/>
          <p:cNvPicPr preferRelativeResize="0"/>
          <p:nvPr/>
        </p:nvPicPr>
        <p:blipFill>
          <a:blip r:embed="rId4">
            <a:alphaModFix/>
          </a:blip>
          <a:stretch>
            <a:fillRect/>
          </a:stretch>
        </p:blipFill>
        <p:spPr>
          <a:xfrm>
            <a:off x="770000" y="1891175"/>
            <a:ext cx="7099999" cy="4216675"/>
          </a:xfrm>
          <a:prstGeom prst="rect">
            <a:avLst/>
          </a:prstGeom>
          <a:noFill/>
          <a:ln>
            <a:noFill/>
          </a:ln>
        </p:spPr>
      </p:pic>
      <p:sp>
        <p:nvSpPr>
          <p:cNvPr id="355" name="Google Shape;355;p36"/>
          <p:cNvSpPr txBox="1"/>
          <p:nvPr/>
        </p:nvSpPr>
        <p:spPr>
          <a:xfrm>
            <a:off x="8917600" y="5093800"/>
            <a:ext cx="14220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1&gt;</a:t>
            </a:r>
            <a:endParaRPr/>
          </a:p>
        </p:txBody>
      </p:sp>
      <p:pic>
        <p:nvPicPr>
          <p:cNvPr id="367" name="Google Shape;367;p39"/>
          <p:cNvPicPr preferRelativeResize="0"/>
          <p:nvPr/>
        </p:nvPicPr>
        <p:blipFill rotWithShape="1">
          <a:blip r:embed="rId4">
            <a:alphaModFix/>
          </a:blip>
          <a:srcRect b="41362" l="0" r="0" t="0"/>
          <a:stretch/>
        </p:blipFill>
        <p:spPr>
          <a:xfrm>
            <a:off x="770000" y="1764650"/>
            <a:ext cx="7780416" cy="4441675"/>
          </a:xfrm>
          <a:prstGeom prst="rect">
            <a:avLst/>
          </a:prstGeom>
          <a:noFill/>
          <a:ln>
            <a:noFill/>
          </a:ln>
        </p:spPr>
      </p:pic>
      <p:sp>
        <p:nvSpPr>
          <p:cNvPr id="368" name="Google Shape;368;p39"/>
          <p:cNvSpPr txBox="1"/>
          <p:nvPr/>
        </p:nvSpPr>
        <p:spPr>
          <a:xfrm>
            <a:off x="8925100" y="2574600"/>
            <a:ext cx="27432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Approximately 43% successful rate for all sites</a:t>
            </a:r>
            <a:endParaRPr sz="1600">
              <a:solidFill>
                <a:schemeClr val="dk2"/>
              </a:solidFill>
            </a:endParaRPr>
          </a:p>
        </p:txBody>
      </p:sp>
      <p:sp>
        <p:nvSpPr>
          <p:cNvPr id="369" name="Google Shape;369;p39"/>
          <p:cNvSpPr txBox="1"/>
          <p:nvPr/>
        </p:nvSpPr>
        <p:spPr>
          <a:xfrm>
            <a:off x="9000425" y="4997175"/>
            <a:ext cx="2667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KSCLC-39A site has the highest successful rate</a:t>
            </a:r>
            <a:endParaRPr/>
          </a:p>
        </p:txBody>
      </p:sp>
      <p:pic>
        <p:nvPicPr>
          <p:cNvPr id="376" name="Google Shape;376;p40"/>
          <p:cNvPicPr preferRelativeResize="0"/>
          <p:nvPr/>
        </p:nvPicPr>
        <p:blipFill rotWithShape="1">
          <a:blip r:embed="rId4">
            <a:alphaModFix/>
          </a:blip>
          <a:srcRect b="0" l="0" r="34917" t="0"/>
          <a:stretch/>
        </p:blipFill>
        <p:spPr>
          <a:xfrm>
            <a:off x="658200" y="1685950"/>
            <a:ext cx="9929724" cy="3907275"/>
          </a:xfrm>
          <a:prstGeom prst="rect">
            <a:avLst/>
          </a:prstGeom>
          <a:noFill/>
          <a:ln>
            <a:noFill/>
          </a:ln>
        </p:spPr>
      </p:pic>
      <p:sp>
        <p:nvSpPr>
          <p:cNvPr id="377" name="Google Shape;377;p40"/>
          <p:cNvSpPr txBox="1"/>
          <p:nvPr/>
        </p:nvSpPr>
        <p:spPr>
          <a:xfrm>
            <a:off x="7920025" y="5708175"/>
            <a:ext cx="2667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mass vs successful rate for all sites</a:t>
            </a:r>
            <a:endParaRPr/>
          </a:p>
        </p:txBody>
      </p:sp>
      <p:pic>
        <p:nvPicPr>
          <p:cNvPr id="384" name="Google Shape;384;p41"/>
          <p:cNvPicPr preferRelativeResize="0"/>
          <p:nvPr/>
        </p:nvPicPr>
        <p:blipFill>
          <a:blip r:embed="rId4">
            <a:alphaModFix/>
          </a:blip>
          <a:stretch>
            <a:fillRect/>
          </a:stretch>
        </p:blipFill>
        <p:spPr>
          <a:xfrm>
            <a:off x="770000" y="1557551"/>
            <a:ext cx="7485000" cy="4712775"/>
          </a:xfrm>
          <a:prstGeom prst="rect">
            <a:avLst/>
          </a:prstGeom>
          <a:noFill/>
          <a:ln>
            <a:noFill/>
          </a:ln>
        </p:spPr>
      </p:pic>
      <p:sp>
        <p:nvSpPr>
          <p:cNvPr id="385" name="Google Shape;385;p41"/>
          <p:cNvSpPr txBox="1"/>
          <p:nvPr/>
        </p:nvSpPr>
        <p:spPr>
          <a:xfrm>
            <a:off x="8790075" y="5652950"/>
            <a:ext cx="2667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p:txBody>
      </p:sp>
      <p:sp>
        <p:nvSpPr>
          <p:cNvPr id="386" name="Google Shape;386;p41"/>
          <p:cNvSpPr txBox="1"/>
          <p:nvPr/>
        </p:nvSpPr>
        <p:spPr>
          <a:xfrm>
            <a:off x="8925100" y="2574600"/>
            <a:ext cx="30156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Successful </a:t>
            </a:r>
            <a:r>
              <a:rPr lang="en-US" sz="1600">
                <a:solidFill>
                  <a:schemeClr val="dk2"/>
                </a:solidFill>
              </a:rPr>
              <a:t>launch</a:t>
            </a:r>
            <a:r>
              <a:rPr lang="en-US" sz="1600">
                <a:solidFill>
                  <a:schemeClr val="dk2"/>
                </a:solidFill>
              </a:rPr>
              <a:t> are concentrated within 2000-6000 Kg payload mass</a:t>
            </a:r>
            <a:endParaRPr sz="16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398" name="Google Shape;398;p43"/>
          <p:cNvSpPr txBox="1"/>
          <p:nvPr/>
        </p:nvSpPr>
        <p:spPr>
          <a:xfrm>
            <a:off x="8291775" y="5366600"/>
            <a:ext cx="3166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Full Python code on Github</a:t>
            </a:r>
            <a:endParaRPr/>
          </a:p>
          <a:p>
            <a:pPr indent="0" lvl="0" marL="0" rtl="0" algn="l">
              <a:spcBef>
                <a:spcPts val="0"/>
              </a:spcBef>
              <a:spcAft>
                <a:spcPts val="0"/>
              </a:spcAft>
              <a:buNone/>
            </a:pPr>
            <a:r>
              <a:t/>
            </a:r>
            <a:endParaRPr/>
          </a:p>
        </p:txBody>
      </p:sp>
      <p:pic>
        <p:nvPicPr>
          <p:cNvPr id="399" name="Google Shape;399;p43"/>
          <p:cNvPicPr preferRelativeResize="0"/>
          <p:nvPr/>
        </p:nvPicPr>
        <p:blipFill>
          <a:blip r:embed="rId5">
            <a:alphaModFix/>
          </a:blip>
          <a:stretch>
            <a:fillRect/>
          </a:stretch>
        </p:blipFill>
        <p:spPr>
          <a:xfrm>
            <a:off x="770000" y="1698275"/>
            <a:ext cx="6522225" cy="4728924"/>
          </a:xfrm>
          <a:prstGeom prst="rect">
            <a:avLst/>
          </a:prstGeom>
          <a:noFill/>
          <a:ln>
            <a:noFill/>
          </a:ln>
        </p:spPr>
      </p:pic>
      <p:sp>
        <p:nvSpPr>
          <p:cNvPr id="400" name="Google Shape;400;p43"/>
          <p:cNvSpPr txBox="1"/>
          <p:nvPr/>
        </p:nvSpPr>
        <p:spPr>
          <a:xfrm>
            <a:off x="7886000" y="2953575"/>
            <a:ext cx="30156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Decision tree has the highest accuracy score.</a:t>
            </a:r>
            <a:endParaRPr sz="16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07" name="Google Shape;407;p44"/>
          <p:cNvPicPr preferRelativeResize="0"/>
          <p:nvPr/>
        </p:nvPicPr>
        <p:blipFill>
          <a:blip r:embed="rId4">
            <a:alphaModFix/>
          </a:blip>
          <a:stretch>
            <a:fillRect/>
          </a:stretch>
        </p:blipFill>
        <p:spPr>
          <a:xfrm>
            <a:off x="826273" y="1613650"/>
            <a:ext cx="5885075" cy="4926525"/>
          </a:xfrm>
          <a:prstGeom prst="rect">
            <a:avLst/>
          </a:prstGeom>
          <a:noFill/>
          <a:ln>
            <a:noFill/>
          </a:ln>
        </p:spPr>
      </p:pic>
      <p:sp>
        <p:nvSpPr>
          <p:cNvPr id="408" name="Google Shape;408;p44"/>
          <p:cNvSpPr txBox="1"/>
          <p:nvPr/>
        </p:nvSpPr>
        <p:spPr>
          <a:xfrm>
            <a:off x="8291775" y="5366600"/>
            <a:ext cx="3166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 on Github</a:t>
            </a:r>
            <a:endParaRPr/>
          </a:p>
          <a:p>
            <a:pPr indent="0" lvl="0" marL="0" rtl="0" algn="l">
              <a:spcBef>
                <a:spcPts val="0"/>
              </a:spcBef>
              <a:spcAft>
                <a:spcPts val="0"/>
              </a:spcAft>
              <a:buNone/>
            </a:pPr>
            <a:r>
              <a:t/>
            </a:r>
            <a:endParaRPr/>
          </a:p>
        </p:txBody>
      </p:sp>
      <p:sp>
        <p:nvSpPr>
          <p:cNvPr id="409" name="Google Shape;409;p44"/>
          <p:cNvSpPr txBox="1"/>
          <p:nvPr/>
        </p:nvSpPr>
        <p:spPr>
          <a:xfrm>
            <a:off x="7886000" y="2953575"/>
            <a:ext cx="30156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rPr>
              <a:t>Most of the class are correctly predicted, either the landed or the not landed.</a:t>
            </a:r>
            <a:endParaRPr sz="16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5"/>
          <p:cNvSpPr txBox="1"/>
          <p:nvPr>
            <p:ph idx="1" type="body"/>
          </p:nvPr>
        </p:nvSpPr>
        <p:spPr>
          <a:xfrm>
            <a:off x="769991" y="1875050"/>
            <a:ext cx="10515600" cy="4351200"/>
          </a:xfrm>
          <a:prstGeom prst="rect">
            <a:avLst/>
          </a:prstGeom>
          <a:noFill/>
          <a:ln>
            <a:noFill/>
          </a:ln>
        </p:spPr>
        <p:txBody>
          <a:bodyPr anchorCtr="0" anchor="t" bIns="45700" lIns="91425" spcFirstLastPara="1" rIns="91425" wrap="square" tIns="45700">
            <a:normAutofit/>
          </a:bodyPr>
          <a:lstStyle/>
          <a:p>
            <a:pPr indent="-381000" lvl="0" marL="457200" rtl="0" algn="l">
              <a:lnSpc>
                <a:spcPct val="150000"/>
              </a:lnSpc>
              <a:spcBef>
                <a:spcPts val="0"/>
              </a:spcBef>
              <a:spcAft>
                <a:spcPts val="0"/>
              </a:spcAft>
              <a:buClr>
                <a:schemeClr val="dk2"/>
              </a:buClr>
              <a:buSzPts val="2400"/>
              <a:buChar char="•"/>
            </a:pPr>
            <a:r>
              <a:rPr lang="en-US" sz="2400">
                <a:solidFill>
                  <a:schemeClr val="dk2"/>
                </a:solidFill>
              </a:rPr>
              <a:t>Orbit ES-L1, SSO, HEO, and GEO have higher success rate.</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US" sz="2400">
                <a:solidFill>
                  <a:schemeClr val="dk2"/>
                </a:solidFill>
              </a:rPr>
              <a:t>Found feature interactions (e.g., orbit &amp; flight number) in terms of ensuring successful rate.</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US" sz="2400">
                <a:solidFill>
                  <a:schemeClr val="dk2"/>
                </a:solidFill>
              </a:rPr>
              <a:t>Success rate sharply increased since 2013 and reached plateau in 2017.</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US" sz="2400">
                <a:solidFill>
                  <a:schemeClr val="dk2"/>
                </a:solidFill>
              </a:rPr>
              <a:t>KSCLC-39A site has the highest successful rate</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US" sz="2400">
                <a:solidFill>
                  <a:schemeClr val="dk2"/>
                </a:solidFill>
              </a:rPr>
              <a:t>Decision tree can be used to predict successful rate with an accuracy score of 0.89</a:t>
            </a:r>
            <a:endParaRPr sz="2400">
              <a:solidFill>
                <a:schemeClr val="dk2"/>
              </a:solidFill>
            </a:endParaRPr>
          </a:p>
        </p:txBody>
      </p:sp>
      <p:sp>
        <p:nvSpPr>
          <p:cNvPr id="416" name="Google Shape;41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pic>
        <p:nvPicPr>
          <p:cNvPr id="424" name="Google Shape;424;p46"/>
          <p:cNvPicPr preferRelativeResize="0"/>
          <p:nvPr/>
        </p:nvPicPr>
        <p:blipFill>
          <a:blip r:embed="rId4">
            <a:alphaModFix/>
          </a:blip>
          <a:stretch>
            <a:fillRect/>
          </a:stretch>
        </p:blipFill>
        <p:spPr>
          <a:xfrm>
            <a:off x="855575" y="1602100"/>
            <a:ext cx="6136901" cy="5054600"/>
          </a:xfrm>
          <a:prstGeom prst="rect">
            <a:avLst/>
          </a:prstGeom>
          <a:noFill/>
          <a:ln>
            <a:noFill/>
          </a:ln>
        </p:spPr>
      </p:pic>
      <p:sp>
        <p:nvSpPr>
          <p:cNvPr id="425" name="Google Shape;425;p46"/>
          <p:cNvSpPr txBox="1"/>
          <p:nvPr/>
        </p:nvSpPr>
        <p:spPr>
          <a:xfrm>
            <a:off x="8031550" y="3141725"/>
            <a:ext cx="23838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Confusion matrix for </a:t>
            </a:r>
            <a:r>
              <a:rPr lang="en-US"/>
              <a:t>Logistic</a:t>
            </a:r>
            <a:r>
              <a:rPr lang="en-US"/>
              <a:t> Regression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2025650"/>
            <a:ext cx="9755100" cy="3372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None/>
            </a:pPr>
            <a:r>
              <a:rPr b="1" lang="en-US" sz="1700">
                <a:solidFill>
                  <a:srgbClr val="666666"/>
                </a:solidFill>
                <a:latin typeface="Courier New"/>
                <a:ea typeface="Courier New"/>
                <a:cs typeface="Courier New"/>
                <a:sym typeface="Courier New"/>
              </a:rPr>
              <a:t>Background</a:t>
            </a:r>
            <a:endParaRPr b="1" sz="1700">
              <a:solidFill>
                <a:srgbClr val="666666"/>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700">
                <a:solidFill>
                  <a:srgbClr val="666666"/>
                </a:solidFill>
                <a:latin typeface="Courier New"/>
                <a:ea typeface="Courier New"/>
                <a:cs typeface="Courier New"/>
                <a:sym typeface="Courier New"/>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endParaRPr sz="1700">
              <a:solidFill>
                <a:srgbClr val="66666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700">
              <a:solidFill>
                <a:srgbClr val="666666"/>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US" sz="1700">
                <a:solidFill>
                  <a:srgbClr val="666666"/>
                </a:solidFill>
                <a:latin typeface="Courier New"/>
                <a:ea typeface="Courier New"/>
                <a:cs typeface="Courier New"/>
                <a:sym typeface="Courier New"/>
              </a:rPr>
              <a:t>Objective</a:t>
            </a:r>
            <a:endParaRPr b="1" sz="1700">
              <a:solidFill>
                <a:srgbClr val="666666"/>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700">
                <a:solidFill>
                  <a:srgbClr val="666666"/>
                </a:solidFill>
                <a:latin typeface="Courier New"/>
                <a:ea typeface="Courier New"/>
                <a:cs typeface="Courier New"/>
                <a:sym typeface="Courier New"/>
              </a:rPr>
              <a:t>The goal of this project is to create a machine learning pipeline to predict if the first stage will land given the data from the preceding labs.</a:t>
            </a:r>
            <a:endParaRPr sz="1700">
              <a:solidFill>
                <a:srgbClr val="666666"/>
              </a:solidFill>
              <a:latin typeface="Courier New"/>
              <a:ea typeface="Courier New"/>
              <a:cs typeface="Courier New"/>
              <a:sym typeface="Courier New"/>
            </a:endParaRPr>
          </a:p>
          <a:p>
            <a:pPr indent="0" lvl="0" marL="0" marR="0" rtl="0" algn="l">
              <a:lnSpc>
                <a:spcPct val="90000"/>
              </a:lnSpc>
              <a:spcBef>
                <a:spcPts val="1400"/>
              </a:spcBef>
              <a:spcAft>
                <a:spcPts val="0"/>
              </a:spcAft>
              <a:buNone/>
            </a:pPr>
            <a:r>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g2aa99a3a71a_0_2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g2aa99a3a71a_0_2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
        <p:nvSpPr>
          <p:cNvPr id="433" name="Google Shape;433;g2aa99a3a71a_0_24"/>
          <p:cNvSpPr txBox="1"/>
          <p:nvPr/>
        </p:nvSpPr>
        <p:spPr>
          <a:xfrm>
            <a:off x="8031550" y="3141725"/>
            <a:ext cx="23838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Confusion matrix for Support vector machine.</a:t>
            </a:r>
            <a:endParaRPr/>
          </a:p>
        </p:txBody>
      </p:sp>
      <p:pic>
        <p:nvPicPr>
          <p:cNvPr id="434" name="Google Shape;434;g2aa99a3a71a_0_24"/>
          <p:cNvPicPr preferRelativeResize="0"/>
          <p:nvPr/>
        </p:nvPicPr>
        <p:blipFill>
          <a:blip r:embed="rId4">
            <a:alphaModFix/>
          </a:blip>
          <a:stretch>
            <a:fillRect/>
          </a:stretch>
        </p:blipFill>
        <p:spPr>
          <a:xfrm>
            <a:off x="910325" y="1623794"/>
            <a:ext cx="5943601" cy="49473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g2aa99a3a71a_0_3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g2aa99a3a71a_0_3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
        <p:nvSpPr>
          <p:cNvPr id="442" name="Google Shape;442;g2aa99a3a71a_0_33"/>
          <p:cNvSpPr txBox="1"/>
          <p:nvPr/>
        </p:nvSpPr>
        <p:spPr>
          <a:xfrm>
            <a:off x="8031550" y="3141725"/>
            <a:ext cx="23838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Confusion matrix for KNN</a:t>
            </a:r>
            <a:endParaRPr/>
          </a:p>
        </p:txBody>
      </p:sp>
      <p:pic>
        <p:nvPicPr>
          <p:cNvPr id="443" name="Google Shape;443;g2aa99a3a71a_0_33"/>
          <p:cNvPicPr preferRelativeResize="0"/>
          <p:nvPr/>
        </p:nvPicPr>
        <p:blipFill>
          <a:blip r:embed="rId4">
            <a:alphaModFix/>
          </a:blip>
          <a:stretch>
            <a:fillRect/>
          </a:stretch>
        </p:blipFill>
        <p:spPr>
          <a:xfrm>
            <a:off x="770000" y="1519565"/>
            <a:ext cx="5943601" cy="48437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00" y="1580800"/>
            <a:ext cx="105156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through requesting to the SpaceX API or scraping records from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
            </a:r>
            <a:r>
              <a:rPr lang="en-US" sz="7600">
                <a:solidFill>
                  <a:srgbClr val="757070"/>
                </a:solidFill>
              </a:rPr>
              <a:t>ata was subsequently </a:t>
            </a:r>
            <a:r>
              <a:rPr lang="en-US" sz="7600">
                <a:solidFill>
                  <a:srgbClr val="757070"/>
                </a:solidFill>
              </a:rPr>
              <a:t>processed: replace null with average, convert integer to floats etc.</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Various model were tested and their best parameters were identified through GridSearchCV function on sklearn.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0" name="Google Shape;130;p7"/>
          <p:cNvSpPr/>
          <p:nvPr/>
        </p:nvSpPr>
        <p:spPr>
          <a:xfrm>
            <a:off x="1968150" y="2541650"/>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Space X API</a:t>
            </a:r>
            <a:endParaRPr/>
          </a:p>
        </p:txBody>
      </p:sp>
      <p:sp>
        <p:nvSpPr>
          <p:cNvPr id="131" name="Google Shape;131;p7"/>
          <p:cNvSpPr/>
          <p:nvPr/>
        </p:nvSpPr>
        <p:spPr>
          <a:xfrm>
            <a:off x="1968150" y="3867600"/>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 the json file</a:t>
            </a:r>
            <a:endParaRPr/>
          </a:p>
        </p:txBody>
      </p:sp>
      <p:cxnSp>
        <p:nvCxnSpPr>
          <p:cNvPr id="132" name="Google Shape;132;p7"/>
          <p:cNvCxnSpPr>
            <a:stCxn id="130" idx="2"/>
            <a:endCxn id="131" idx="0"/>
          </p:cNvCxnSpPr>
          <p:nvPr/>
        </p:nvCxnSpPr>
        <p:spPr>
          <a:xfrm>
            <a:off x="2940000" y="3090650"/>
            <a:ext cx="0" cy="7770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7"/>
          <p:cNvSpPr/>
          <p:nvPr/>
        </p:nvSpPr>
        <p:spPr>
          <a:xfrm>
            <a:off x="1968150" y="5193550"/>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Convert to dataframe</a:t>
            </a:r>
            <a:endParaRPr/>
          </a:p>
        </p:txBody>
      </p:sp>
      <p:cxnSp>
        <p:nvCxnSpPr>
          <p:cNvPr id="134" name="Google Shape;134;p7"/>
          <p:cNvCxnSpPr/>
          <p:nvPr/>
        </p:nvCxnSpPr>
        <p:spPr>
          <a:xfrm>
            <a:off x="2940000" y="4416600"/>
            <a:ext cx="0" cy="7770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7"/>
          <p:cNvSpPr/>
          <p:nvPr/>
        </p:nvSpPr>
        <p:spPr>
          <a:xfrm>
            <a:off x="6432200" y="2379063"/>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Wikipedia page</a:t>
            </a:r>
            <a:endParaRPr/>
          </a:p>
        </p:txBody>
      </p:sp>
      <p:sp>
        <p:nvSpPr>
          <p:cNvPr id="136" name="Google Shape;136;p7"/>
          <p:cNvSpPr/>
          <p:nvPr/>
        </p:nvSpPr>
        <p:spPr>
          <a:xfrm>
            <a:off x="6481100" y="3421038"/>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HTML file</a:t>
            </a:r>
            <a:endParaRPr/>
          </a:p>
        </p:txBody>
      </p:sp>
      <p:cxnSp>
        <p:nvCxnSpPr>
          <p:cNvPr id="137" name="Google Shape;137;p7"/>
          <p:cNvCxnSpPr/>
          <p:nvPr/>
        </p:nvCxnSpPr>
        <p:spPr>
          <a:xfrm>
            <a:off x="7400000" y="2962938"/>
            <a:ext cx="8100" cy="4581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7"/>
          <p:cNvSpPr/>
          <p:nvPr/>
        </p:nvSpPr>
        <p:spPr>
          <a:xfrm>
            <a:off x="6481100" y="4463013"/>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Parsed </a:t>
            </a:r>
            <a:r>
              <a:rPr lang="en-US"/>
              <a:t>HTML file</a:t>
            </a:r>
            <a:endParaRPr/>
          </a:p>
        </p:txBody>
      </p:sp>
      <p:cxnSp>
        <p:nvCxnSpPr>
          <p:cNvPr id="139" name="Google Shape;139;p7"/>
          <p:cNvCxnSpPr/>
          <p:nvPr/>
        </p:nvCxnSpPr>
        <p:spPr>
          <a:xfrm>
            <a:off x="7400000" y="3970038"/>
            <a:ext cx="8100" cy="4581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7"/>
          <p:cNvSpPr txBox="1"/>
          <p:nvPr/>
        </p:nvSpPr>
        <p:spPr>
          <a:xfrm>
            <a:off x="7469250" y="4030200"/>
            <a:ext cx="21516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Beautifulsoup</a:t>
            </a:r>
            <a:endParaRPr/>
          </a:p>
        </p:txBody>
      </p:sp>
      <p:sp>
        <p:nvSpPr>
          <p:cNvPr id="141" name="Google Shape;141;p7"/>
          <p:cNvSpPr/>
          <p:nvPr/>
        </p:nvSpPr>
        <p:spPr>
          <a:xfrm>
            <a:off x="6481100" y="5504988"/>
            <a:ext cx="1943700" cy="5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Tables</a:t>
            </a:r>
            <a:endParaRPr/>
          </a:p>
        </p:txBody>
      </p:sp>
      <p:cxnSp>
        <p:nvCxnSpPr>
          <p:cNvPr id="142" name="Google Shape;142;p7"/>
          <p:cNvCxnSpPr/>
          <p:nvPr/>
        </p:nvCxnSpPr>
        <p:spPr>
          <a:xfrm>
            <a:off x="7400000" y="5029450"/>
            <a:ext cx="8100" cy="4581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7"/>
          <p:cNvSpPr txBox="1"/>
          <p:nvPr/>
        </p:nvSpPr>
        <p:spPr>
          <a:xfrm>
            <a:off x="7469250" y="5085463"/>
            <a:ext cx="21516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Find ”table” tabs</a:t>
            </a:r>
            <a:endParaRPr/>
          </a:p>
        </p:txBody>
      </p:sp>
      <p:sp>
        <p:nvSpPr>
          <p:cNvPr id="144" name="Google Shape;144;p7"/>
          <p:cNvSpPr txBox="1"/>
          <p:nvPr/>
        </p:nvSpPr>
        <p:spPr>
          <a:xfrm>
            <a:off x="1919250" y="1479175"/>
            <a:ext cx="23226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t>API</a:t>
            </a:r>
            <a:endParaRPr b="1" sz="1900"/>
          </a:p>
        </p:txBody>
      </p:sp>
      <p:sp>
        <p:nvSpPr>
          <p:cNvPr id="145" name="Google Shape;145;p7"/>
          <p:cNvSpPr txBox="1"/>
          <p:nvPr/>
        </p:nvSpPr>
        <p:spPr>
          <a:xfrm>
            <a:off x="6291650" y="1582675"/>
            <a:ext cx="23226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t>Web scraping</a:t>
            </a:r>
            <a:endParaRPr b="1"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 name="Google Shape;151;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52" name="Google Shape;152;p8"/>
          <p:cNvPicPr preferRelativeResize="0"/>
          <p:nvPr/>
        </p:nvPicPr>
        <p:blipFill>
          <a:blip r:embed="rId4">
            <a:alphaModFix/>
          </a:blip>
          <a:stretch>
            <a:fillRect/>
          </a:stretch>
        </p:blipFill>
        <p:spPr>
          <a:xfrm>
            <a:off x="866400" y="1442775"/>
            <a:ext cx="7922000" cy="5153574"/>
          </a:xfrm>
          <a:prstGeom prst="rect">
            <a:avLst/>
          </a:prstGeom>
          <a:noFill/>
          <a:ln>
            <a:noFill/>
          </a:ln>
        </p:spPr>
      </p:pic>
      <p:sp>
        <p:nvSpPr>
          <p:cNvPr id="153" name="Google Shape;153;p8"/>
          <p:cNvSpPr txBox="1"/>
          <p:nvPr/>
        </p:nvSpPr>
        <p:spPr>
          <a:xfrm>
            <a:off x="9061400" y="6025575"/>
            <a:ext cx="16938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Full Python codes on Github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 name="Google Shape;159;p9"/>
          <p:cNvSpPr txBox="1"/>
          <p:nvPr>
            <p:ph idx="1" type="body"/>
          </p:nvPr>
        </p:nvSpPr>
        <p:spPr>
          <a:xfrm>
            <a:off x="1143925" y="1792296"/>
            <a:ext cx="39324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a:t>
            </a:r>
            <a:r>
              <a:rPr lang="en-US" sz="2200">
                <a:solidFill>
                  <a:srgbClr val="292929"/>
                </a:solidFill>
              </a:rPr>
              <a:t>rovide URL</a:t>
            </a:r>
            <a:endParaRPr/>
          </a:p>
        </p:txBody>
      </p:sp>
      <p:sp>
        <p:nvSpPr>
          <p:cNvPr id="160" name="Google Shape;160;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1" name="Google Shape;161;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62" name="Google Shape;162;p9"/>
          <p:cNvPicPr preferRelativeResize="0"/>
          <p:nvPr/>
        </p:nvPicPr>
        <p:blipFill>
          <a:blip r:embed="rId4">
            <a:alphaModFix/>
          </a:blip>
          <a:stretch>
            <a:fillRect/>
          </a:stretch>
        </p:blipFill>
        <p:spPr>
          <a:xfrm>
            <a:off x="1143925" y="2329850"/>
            <a:ext cx="8124001" cy="1180166"/>
          </a:xfrm>
          <a:prstGeom prst="rect">
            <a:avLst/>
          </a:prstGeom>
          <a:noFill/>
          <a:ln>
            <a:noFill/>
          </a:ln>
        </p:spPr>
      </p:pic>
      <p:pic>
        <p:nvPicPr>
          <p:cNvPr id="163" name="Google Shape;163;p9"/>
          <p:cNvPicPr preferRelativeResize="0"/>
          <p:nvPr/>
        </p:nvPicPr>
        <p:blipFill>
          <a:blip r:embed="rId5">
            <a:alphaModFix/>
          </a:blip>
          <a:stretch>
            <a:fillRect/>
          </a:stretch>
        </p:blipFill>
        <p:spPr>
          <a:xfrm>
            <a:off x="1143925" y="4203749"/>
            <a:ext cx="8454526" cy="1128100"/>
          </a:xfrm>
          <a:prstGeom prst="rect">
            <a:avLst/>
          </a:prstGeom>
          <a:noFill/>
          <a:ln>
            <a:noFill/>
          </a:ln>
        </p:spPr>
      </p:pic>
      <p:sp>
        <p:nvSpPr>
          <p:cNvPr id="164" name="Google Shape;164;p9"/>
          <p:cNvSpPr txBox="1"/>
          <p:nvPr>
            <p:ph idx="2" type="body"/>
          </p:nvPr>
        </p:nvSpPr>
        <p:spPr>
          <a:xfrm>
            <a:off x="1143925" y="3654750"/>
            <a:ext cx="8124000" cy="54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 BeautifulSoup to </a:t>
            </a:r>
            <a:r>
              <a:rPr lang="en-US" sz="2200">
                <a:solidFill>
                  <a:srgbClr val="292929"/>
                </a:solidFill>
              </a:rPr>
              <a:t>scrape</a:t>
            </a:r>
            <a:r>
              <a:rPr lang="en-US" sz="2200">
                <a:solidFill>
                  <a:srgbClr val="292929"/>
                </a:solidFill>
              </a:rPr>
              <a:t> the Wikipedia article</a:t>
            </a:r>
            <a:endParaRPr/>
          </a:p>
        </p:txBody>
      </p:sp>
      <p:sp>
        <p:nvSpPr>
          <p:cNvPr id="165" name="Google Shape;165;p9"/>
          <p:cNvSpPr txBox="1"/>
          <p:nvPr/>
        </p:nvSpPr>
        <p:spPr>
          <a:xfrm>
            <a:off x="8551850" y="6114350"/>
            <a:ext cx="25410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6"/>
              </a:rPr>
              <a:t>Full Python code on Github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